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22"/>
  </p:handoutMasterIdLst>
  <p:sldIdLst>
    <p:sldId id="256" r:id="rId2"/>
    <p:sldId id="257" r:id="rId3"/>
    <p:sldId id="258" r:id="rId4"/>
    <p:sldId id="273" r:id="rId5"/>
    <p:sldId id="268" r:id="rId6"/>
    <p:sldId id="274" r:id="rId7"/>
    <p:sldId id="261" r:id="rId8"/>
    <p:sldId id="262" r:id="rId9"/>
    <p:sldId id="269" r:id="rId10"/>
    <p:sldId id="276" r:id="rId11"/>
    <p:sldId id="275" r:id="rId12"/>
    <p:sldId id="277" r:id="rId13"/>
    <p:sldId id="263" r:id="rId14"/>
    <p:sldId id="271" r:id="rId15"/>
    <p:sldId id="270" r:id="rId16"/>
    <p:sldId id="264" r:id="rId17"/>
    <p:sldId id="265" r:id="rId18"/>
    <p:sldId id="272" r:id="rId19"/>
    <p:sldId id="267" r:id="rId20"/>
    <p:sldId id="266" r:id="rId21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3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LT%20Liability%20Presentation%20June%202013%20-slides%20to%20Chris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Desktop\Copy%20of%20LT%20Liability%20Presentation%20June%202013%20-slides%20to%20Chri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Graph%20OPEB%20liability%201213.xlsx" TargetMode="External"/><Relationship Id="rId2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Graph%20OPEB%20liability%201213.xlsx" TargetMode="External"/><Relationship Id="rId2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Graph%20OPEB%20liability%201213.xlsx" TargetMode="External"/><Relationship Id="rId2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LT%20Liability%20Presentation%20June%202013%20-slides%20to%20Chri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LT%20Liability%20Presentation%20June%202013%20-slides%20to%20Chris%20(3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christina.booth\AppData\Local\Microsoft\Windows\Temporary%20Internet%20Files\Content.Outlook\R81N28R3\LT%20Liability%20Presentation%20June%202013%20-slides%20to%20Chris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800" dirty="0"/>
              <a:t>Banked Leave Liability $10.1M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1"/>
          <c:dLbls>
            <c:dLbl>
              <c:idx val="1"/>
              <c:layout>
                <c:manualLayout>
                  <c:x val="-0.0762111387133157"/>
                  <c:y val="-0.019100229357639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14473763178754"/>
                  <c:y val="0.10527033938523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'bank leave slide (2)'!$A$6:$A$8</c:f>
              <c:strCache>
                <c:ptCount val="3"/>
                <c:pt idx="0">
                  <c:v>Long Term Banked Leave Funded $5.6M</c:v>
                </c:pt>
                <c:pt idx="1">
                  <c:v>Short Term Banked Leave Funded $0.5M</c:v>
                </c:pt>
                <c:pt idx="2">
                  <c:v>Unfunded $4.0M</c:v>
                </c:pt>
              </c:strCache>
            </c:strRef>
          </c:cat>
          <c:val>
            <c:numRef>
              <c:f>'bank leave slide (2)'!$B$6:$B$8</c:f>
              <c:numCache>
                <c:formatCode>_("$"* #,##0_);_("$"* \(#,##0\);_("$"* "-"??_);_(@_)</c:formatCode>
                <c:ptCount val="3"/>
                <c:pt idx="0">
                  <c:v>5.683749E6</c:v>
                </c:pt>
                <c:pt idx="1">
                  <c:v>457884.0</c:v>
                </c:pt>
                <c:pt idx="2">
                  <c:v>4.028011E6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/>
              <a:t>Vacation Liability $3M</a:t>
            </a:r>
          </a:p>
        </c:rich>
      </c:tx>
      <c:layout>
        <c:manualLayout>
          <c:xMode val="edge"/>
          <c:yMode val="edge"/>
          <c:x val="0.273816776690792"/>
          <c:y val="0.0822547496372898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27412844580868"/>
          <c:y val="0.225767055283001"/>
          <c:w val="0.56526199761753"/>
          <c:h val="0.790432600883567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0191128510066185"/>
                  <c:y val="-0.292423544564443"/>
                </c:manualLayout>
              </c:layout>
              <c:spPr/>
              <c:txPr>
                <a:bodyPr/>
                <a:lstStyle/>
                <a:p>
                  <a:pPr>
                    <a:defRPr sz="1100" b="1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17436718715245"/>
                  <c:y val="0.0823229760202742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'D:\Users\christina.booth\AppData\Local\Microsoft\Windows\Temporary Internet Files\Content.Outlook\R81N28R3\[LT Liability Presentation June 2013 -vacation slide.xlsx]vacation slide'!$A$2:$A$3</c:f>
              <c:strCache>
                <c:ptCount val="2"/>
                <c:pt idx="0">
                  <c:v>Vacation Liability Unfunded</c:v>
                </c:pt>
                <c:pt idx="1">
                  <c:v>Vacation Pay-out Funded</c:v>
                </c:pt>
              </c:strCache>
            </c:strRef>
          </c:cat>
          <c:val>
            <c:numRef>
              <c:f>'D:\Users\christina.booth\AppData\Local\Microsoft\Windows\Temporary Internet Files\Content.Outlook\R81N28R3\[LT Liability Presentation June 2013 -vacation slide.xlsx]vacation slide'!$B$2:$B$3</c:f>
              <c:numCache>
                <c:formatCode>General</c:formatCode>
                <c:ptCount val="2"/>
                <c:pt idx="0">
                  <c:v>3.0015059884339E6</c:v>
                </c:pt>
                <c:pt idx="1">
                  <c:v>200000.0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2009 Lease Revenue Bonds, Series 2009A &amp; 2009A1 (Capital</a:t>
            </a:r>
            <a:r>
              <a:rPr lang="en-US" sz="1600" baseline="0" dirty="0"/>
              <a:t> Projects)</a:t>
            </a:r>
            <a:endParaRPr lang="en-US" sz="1600" dirty="0"/>
          </a:p>
        </c:rich>
      </c:tx>
      <c:layout>
        <c:manualLayout>
          <c:xMode val="edge"/>
          <c:yMode val="edge"/>
          <c:x val="0.151835717020319"/>
          <c:y val="0.029247718615450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156498176315"/>
          <c:y val="0.142062499325566"/>
          <c:w val="0.629585925825967"/>
          <c:h val="0.6279198484952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'2009LRB'!$B$1</c:f>
              <c:strCache>
                <c:ptCount val="1"/>
                <c:pt idx="0">
                  <c:v>General Fund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41521913530964"/>
                  <c:y val="-0.00408212264982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376798067597568"/>
                  <c:y val="0.0123260041596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0539004090996478"/>
                  <c:y val="0.00266134397870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16266 Est</a:t>
                    </a:r>
                  </a:p>
                </c:rich>
              </c:tx>
              <c:numFmt formatCode="#,##0.0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16266 Est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'2009LRB'!$A$2:$A$6</c:f>
              <c:strCache>
                <c:ptCount val="5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</c:strCache>
            </c:strRef>
          </c:cat>
          <c:val>
            <c:numRef>
              <c:f>'2009LRB'!$B$2:$B$6</c:f>
              <c:numCache>
                <c:formatCode>"$"#,##0</c:formatCode>
                <c:ptCount val="5"/>
                <c:pt idx="0">
                  <c:v>114001.0</c:v>
                </c:pt>
                <c:pt idx="1">
                  <c:v>2.842522E6</c:v>
                </c:pt>
                <c:pt idx="2">
                  <c:v>2.842522E6</c:v>
                </c:pt>
                <c:pt idx="3">
                  <c:v>2.842522E6</c:v>
                </c:pt>
                <c:pt idx="4">
                  <c:v>2.916022E6</c:v>
                </c:pt>
              </c:numCache>
            </c:numRef>
          </c:val>
        </c:ser>
        <c:ser>
          <c:idx val="1"/>
          <c:order val="1"/>
          <c:tx>
            <c:strRef>
              <c:f>'2009LRB'!$C$1</c:f>
              <c:strCache>
                <c:ptCount val="1"/>
                <c:pt idx="0">
                  <c:v>Capitalized Interest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279503989500241"/>
                  <c:y val="0.0177888841739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'2009LRB'!$A$2:$A$6</c:f>
              <c:strCache>
                <c:ptCount val="5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</c:strCache>
            </c:strRef>
          </c:cat>
          <c:val>
            <c:numRef>
              <c:f>'2009LRB'!$C$2:$C$6</c:f>
              <c:numCache>
                <c:formatCode>General</c:formatCode>
                <c:ptCount val="5"/>
                <c:pt idx="0" formatCode="&quot;$&quot;#,##0_);\(&quot;$&quot;#,##0\)">
                  <c:v>2.72852028E6</c:v>
                </c:pt>
              </c:numCache>
            </c:numRef>
          </c:val>
        </c:ser>
        <c:ser>
          <c:idx val="2"/>
          <c:order val="2"/>
          <c:tx>
            <c:strRef>
              <c:f>'2009LRB'!$D$1</c:f>
              <c:strCache>
                <c:ptCount val="1"/>
                <c:pt idx="0">
                  <c:v>Campus Center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884943580272509"/>
                  <c:y val="0.0222317210348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641025721914209"/>
                  <c:y val="0.0261904761904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063077940525684"/>
                  <c:y val="0.0245652418447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160256430478552"/>
                  <c:y val="0.02380952380952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0204926333147377"/>
                  <c:y val="0.03389407574053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'2009LRB'!$A$2:$A$6</c:f>
              <c:strCache>
                <c:ptCount val="5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</c:strCache>
            </c:strRef>
          </c:cat>
          <c:val>
            <c:numRef>
              <c:f>'2009LRB'!$D$2:$D$6</c:f>
              <c:numCache>
                <c:formatCode>"$"#,##0_);\("$"#,##0\)</c:formatCode>
                <c:ptCount val="5"/>
                <c:pt idx="0">
                  <c:v>74104.7</c:v>
                </c:pt>
                <c:pt idx="1">
                  <c:v>113704.0</c:v>
                </c:pt>
                <c:pt idx="2">
                  <c:v>112704.0</c:v>
                </c:pt>
                <c:pt idx="3">
                  <c:v>111304.0</c:v>
                </c:pt>
                <c:pt idx="4">
                  <c:v>109704.0</c:v>
                </c:pt>
              </c:numCache>
            </c:numRef>
          </c:val>
        </c:ser>
        <c:ser>
          <c:idx val="3"/>
          <c:order val="3"/>
          <c:tx>
            <c:strRef>
              <c:f>'2009LRB'!$E$1</c:f>
              <c:strCache>
                <c:ptCount val="1"/>
                <c:pt idx="0">
                  <c:v>Federal Subsidy</c:v>
                </c:pt>
              </c:strCache>
            </c:strRef>
          </c:tx>
          <c:invertIfNegative val="0"/>
          <c:cat>
            <c:strRef>
              <c:f>'2009LRB'!$A$2:$A$6</c:f>
              <c:strCache>
                <c:ptCount val="5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</c:strCache>
            </c:strRef>
          </c:cat>
          <c:val>
            <c:numRef>
              <c:f>'2009LRB'!$E$2:$E$6</c:f>
              <c:numCache>
                <c:formatCode>"$"#,##0</c:formatCode>
                <c:ptCount val="5"/>
                <c:pt idx="0">
                  <c:v>1.47755246E6</c:v>
                </c:pt>
                <c:pt idx="1">
                  <c:v>1.47755246E6</c:v>
                </c:pt>
                <c:pt idx="2">
                  <c:v>1.47755246E6</c:v>
                </c:pt>
                <c:pt idx="3">
                  <c:v>1.47755246E6</c:v>
                </c:pt>
                <c:pt idx="4">
                  <c:v>1.47755246E6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09977800"/>
        <c:axId val="2109983880"/>
      </c:barChart>
      <c:catAx>
        <c:axId val="21099778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Fiscal</a:t>
                </a:r>
                <a:r>
                  <a:rPr lang="en-US" baseline="0"/>
                  <a:t> Year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42927830336857"/>
              <c:y val="0.82346449421066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12700">
            <a:gradFill flip="none"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path path="circle">
                <a:fillToRect l="100000" t="100000"/>
              </a:path>
              <a:tileRect r="-100000" b="-100000"/>
            </a:gradFill>
          </a:ln>
        </c:spPr>
        <c:crossAx val="2109983880"/>
        <c:crosses val="autoZero"/>
        <c:auto val="1"/>
        <c:lblAlgn val="ctr"/>
        <c:lblOffset val="100"/>
        <c:noMultiLvlLbl val="0"/>
      </c:catAx>
      <c:valAx>
        <c:axId val="2109983880"/>
        <c:scaling>
          <c:orientation val="minMax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109977800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813891848705707"/>
          <c:y val="0.221840592638421"/>
          <c:w val="0.16691946876655"/>
          <c:h val="0.206514310584833"/>
        </c:manualLayout>
      </c:layout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2011 Lease Revenue Bonds, Series 2011B &amp; 2011C (Fund Solar Project)</a:t>
            </a:r>
          </a:p>
        </c:rich>
      </c:tx>
      <c:layout>
        <c:manualLayout>
          <c:xMode val="edge"/>
          <c:yMode val="edge"/>
          <c:x val="0.158816517894074"/>
          <c:y val="0.040668130038020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15644256415"/>
          <c:y val="0.136352293614281"/>
          <c:w val="0.629585925825967"/>
          <c:h val="0.6279198484952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'2011LRB'!$B$1</c:f>
              <c:strCache>
                <c:ptCount val="1"/>
                <c:pt idx="0">
                  <c:v>General Fund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41521913530964"/>
                  <c:y val="-0.00408212264982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16266 Est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'2011LRB'!$A$2:$A$7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'2011LRB'!$B$2:$B$7</c:f>
              <c:numCache>
                <c:formatCode>General</c:formatCode>
                <c:ptCount val="6"/>
                <c:pt idx="0" formatCode="&quot;$&quot;#,##0">
                  <c:v>469195.0</c:v>
                </c:pt>
              </c:numCache>
            </c:numRef>
          </c:val>
        </c:ser>
        <c:ser>
          <c:idx val="1"/>
          <c:order val="1"/>
          <c:tx>
            <c:strRef>
              <c:f>'2011LRB'!$C$1</c:f>
              <c:strCache>
                <c:ptCount val="1"/>
                <c:pt idx="0">
                  <c:v>Local Rebate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279503989500241"/>
                  <c:y val="0.0177888841739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'2011LRB'!$A$2:$A$7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'2011LRB'!$C$2:$C$7</c:f>
              <c:numCache>
                <c:formatCode>"$"#,##0_);\("$"#,##0\)</c:formatCode>
                <c:ptCount val="6"/>
                <c:pt idx="0">
                  <c:v>347866.0</c:v>
                </c:pt>
                <c:pt idx="1">
                  <c:v>627150.0</c:v>
                </c:pt>
                <c:pt idx="2">
                  <c:v>850000.0</c:v>
                </c:pt>
                <c:pt idx="3">
                  <c:v>850000.0</c:v>
                </c:pt>
                <c:pt idx="4">
                  <c:v>850000.0</c:v>
                </c:pt>
                <c:pt idx="5">
                  <c:v>0.0</c:v>
                </c:pt>
              </c:numCache>
            </c:numRef>
          </c:val>
        </c:ser>
        <c:ser>
          <c:idx val="2"/>
          <c:order val="2"/>
          <c:tx>
            <c:strRef>
              <c:f>'2011LRB'!$D$1</c:f>
              <c:strCache>
                <c:ptCount val="1"/>
                <c:pt idx="0">
                  <c:v>Utilities Savings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885004226324795"/>
                  <c:y val="0.00080322295042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170502938020705"/>
                  <c:y val="-0.001625305818808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34100587604141"/>
                  <c:y val="0.005322687957418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'2011LRB'!$A$2:$A$7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'2011LRB'!$D$2:$D$7</c:f>
              <c:numCache>
                <c:formatCode>"$"#,##0_);\("$"#,##0\)</c:formatCode>
                <c:ptCount val="6"/>
                <c:pt idx="0">
                  <c:v>155095.0</c:v>
                </c:pt>
                <c:pt idx="1">
                  <c:v>200000.0</c:v>
                </c:pt>
                <c:pt idx="2">
                  <c:v>300000.0</c:v>
                </c:pt>
                <c:pt idx="3">
                  <c:v>500000.0</c:v>
                </c:pt>
                <c:pt idx="4">
                  <c:v>600000.0</c:v>
                </c:pt>
                <c:pt idx="5">
                  <c:v>700000.0</c:v>
                </c:pt>
              </c:numCache>
            </c:numRef>
          </c:val>
        </c:ser>
        <c:ser>
          <c:idx val="3"/>
          <c:order val="3"/>
          <c:tx>
            <c:strRef>
              <c:f>'2011LRB'!$E$1</c:f>
              <c:strCache>
                <c:ptCount val="1"/>
                <c:pt idx="0">
                  <c:v>Federal Subsidy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-0.019985944800745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$14,850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'2011LRB'!$A$2:$A$7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'2011LRB'!$E$2:$E$7</c:f>
              <c:numCache>
                <c:formatCode>"$"#,##0</c:formatCode>
                <c:ptCount val="6"/>
                <c:pt idx="1">
                  <c:v>296493.0</c:v>
                </c:pt>
                <c:pt idx="2">
                  <c:v>167300.0</c:v>
                </c:pt>
                <c:pt idx="3">
                  <c:v>167300.0</c:v>
                </c:pt>
                <c:pt idx="4">
                  <c:v>167300.0</c:v>
                </c:pt>
                <c:pt idx="5">
                  <c:v>167300.0</c:v>
                </c:pt>
              </c:numCache>
            </c:numRef>
          </c:val>
        </c:ser>
        <c:ser>
          <c:idx val="4"/>
          <c:order val="4"/>
          <c:tx>
            <c:strRef>
              <c:f>'2011LRB'!$F$1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delete val="1"/>
          </c:dLbls>
          <c:cat>
            <c:strRef>
              <c:f>'2011LRB'!$A$2:$A$7</c:f>
              <c:strCache>
                <c:ptCount val="6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</c:strCache>
            </c:strRef>
          </c:cat>
          <c:val>
            <c:numRef>
              <c:f>'2011LRB'!$F$2:$F$7</c:f>
              <c:numCache>
                <c:formatCode>General</c:formatCode>
                <c:ptCount val="6"/>
                <c:pt idx="0" formatCode="&quot;$&quot;#,##0">
                  <c:v>14850.0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10095848"/>
        <c:axId val="2110101848"/>
      </c:barChart>
      <c:catAx>
        <c:axId val="2110095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Fiscal</a:t>
                </a:r>
                <a:r>
                  <a:rPr lang="en-US" baseline="0"/>
                  <a:t> Year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42927858561714"/>
              <c:y val="0.80633387707680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12700">
            <a:gradFill flip="none"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path path="circle">
                <a:fillToRect l="100000" t="100000"/>
              </a:path>
              <a:tileRect r="-100000" b="-100000"/>
            </a:gradFill>
          </a:ln>
        </c:spPr>
        <c:crossAx val="2110101848"/>
        <c:crosses val="autoZero"/>
        <c:auto val="1"/>
        <c:lblAlgn val="ctr"/>
        <c:lblOffset val="100"/>
        <c:noMultiLvlLbl val="0"/>
      </c:catAx>
      <c:valAx>
        <c:axId val="2110101848"/>
        <c:scaling>
          <c:orientation val="minMax"/>
        </c:scaling>
        <c:delete val="0"/>
        <c:axPos val="l"/>
        <c:majorGridlines/>
        <c:numFmt formatCode="&quot;$&quot;#,##0" sourceLinked="1"/>
        <c:majorTickMark val="out"/>
        <c:minorTickMark val="none"/>
        <c:tickLblPos val="nextTo"/>
        <c:crossAx val="211009584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813891848705707"/>
          <c:y val="0.221840592638421"/>
          <c:w val="0.125855658183443"/>
          <c:h val="0.258142888231041"/>
        </c:manualLayout>
      </c:layout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Annual OPEB Cost and Net OPEB Asset/Obligation</a:t>
            </a:r>
          </a:p>
        </c:rich>
      </c:tx>
      <c:layout>
        <c:manualLayout>
          <c:xMode val="edge"/>
          <c:yMode val="edge"/>
          <c:x val="0.0645757380321522"/>
          <c:y val="0.040668119099491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063198697385"/>
          <c:y val="0.134190075902674"/>
          <c:w val="0.781717337416156"/>
          <c:h val="0.513614421508122"/>
        </c:manualLayout>
      </c:layout>
      <c:lineChart>
        <c:grouping val="standard"/>
        <c:varyColors val="0"/>
        <c:ser>
          <c:idx val="0"/>
          <c:order val="0"/>
          <c:tx>
            <c:strRef>
              <c:f>OPEB!$B$1</c:f>
              <c:strCache>
                <c:ptCount val="1"/>
                <c:pt idx="0">
                  <c:v>Annual Contribution</c:v>
                </c:pt>
              </c:strCache>
            </c:strRef>
          </c:tx>
          <c:dLbls>
            <c:dLbl>
              <c:idx val="0"/>
              <c:layout>
                <c:manualLayout>
                  <c:x val="-0.0130368331663693"/>
                  <c:y val="-0.006937209771855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139981945957329"/>
                  <c:y val="-0.02759413137873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24403860983281"/>
                  <c:y val="-0.0372588157019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16266 Est</a:t>
                    </a:r>
                  </a:p>
                </c:rich>
              </c:tx>
              <c:numFmt formatCode="#,##0.0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16266 Est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OPEB!$A$2:$A$5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</c:numCache>
            </c:numRef>
          </c:cat>
          <c:val>
            <c:numRef>
              <c:f>OPEB!$B$2:$B$5</c:f>
              <c:numCache>
                <c:formatCode>"$"#,##0.0_);\("$"#,##0.0\)</c:formatCode>
                <c:ptCount val="4"/>
                <c:pt idx="0">
                  <c:v>7.0</c:v>
                </c:pt>
                <c:pt idx="1">
                  <c:v>28.0</c:v>
                </c:pt>
                <c:pt idx="2">
                  <c:v>22.0</c:v>
                </c:pt>
                <c:pt idx="3">
                  <c:v>8.4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OPEB!$C$1</c:f>
              <c:strCache>
                <c:ptCount val="1"/>
                <c:pt idx="0">
                  <c:v>Annual Required Contribution</c:v>
                </c:pt>
              </c:strCache>
            </c:strRef>
          </c:tx>
          <c:dLbls>
            <c:dLbl>
              <c:idx val="0"/>
              <c:layout>
                <c:manualLayout>
                  <c:x val="-0.0351906050013146"/>
                  <c:y val="-0.0460831912140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195503361118415"/>
                  <c:y val="0.0337941628264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16837376467645E-17"/>
                  <c:y val="0.0276497695852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80504826229101"/>
                  <c:y val="0.03193612774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OPEB!$A$2:$A$5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</c:numCache>
            </c:numRef>
          </c:cat>
          <c:val>
            <c:numRef>
              <c:f>OPEB!$C$2:$C$5</c:f>
              <c:numCache>
                <c:formatCode>"$"#,##0.0_);\("$"#,##0.0\)</c:formatCode>
                <c:ptCount val="4"/>
                <c:pt idx="0">
                  <c:v>8.6</c:v>
                </c:pt>
                <c:pt idx="1">
                  <c:v>6.6</c:v>
                </c:pt>
                <c:pt idx="2">
                  <c:v>6.6</c:v>
                </c:pt>
                <c:pt idx="3">
                  <c:v>6.6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OPEB!$D$1</c:f>
              <c:strCache>
                <c:ptCount val="1"/>
                <c:pt idx="0">
                  <c:v>Net OPEB Asset (Liability)</c:v>
                </c:pt>
              </c:strCache>
            </c:strRef>
          </c:tx>
          <c:dLbls>
            <c:dLbl>
              <c:idx val="0"/>
              <c:layout>
                <c:manualLayout>
                  <c:x val="-0.0469208066684195"/>
                  <c:y val="-0.0337941628264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16837376467645E-17"/>
                  <c:y val="0.0276497695852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OPEB!$A$2:$A$5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</c:numCache>
            </c:numRef>
          </c:cat>
          <c:val>
            <c:numRef>
              <c:f>OPEB!$D$2:$D$5</c:f>
              <c:numCache>
                <c:formatCode>"$"#,##0.0_);\("$"#,##0.0\)</c:formatCode>
                <c:ptCount val="4"/>
                <c:pt idx="0">
                  <c:v>-3.7</c:v>
                </c:pt>
                <c:pt idx="1">
                  <c:v>17.8</c:v>
                </c:pt>
                <c:pt idx="2">
                  <c:v>33.7</c:v>
                </c:pt>
                <c:pt idx="3">
                  <c:v>35.5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1312056"/>
        <c:axId val="2111318152"/>
      </c:lineChart>
      <c:catAx>
        <c:axId val="2111312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Fiscal</a:t>
                </a:r>
                <a:r>
                  <a:rPr lang="en-US" baseline="0"/>
                  <a:t> Year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12679116484905"/>
              <c:y val="0.5612338577438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12700">
            <a:gradFill flip="none"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path path="circle">
                <a:fillToRect l="100000" t="100000"/>
              </a:path>
              <a:tileRect r="-100000" b="-100000"/>
            </a:gradFill>
          </a:ln>
        </c:spPr>
        <c:crossAx val="2111318152"/>
        <c:crosses val="autoZero"/>
        <c:auto val="1"/>
        <c:lblAlgn val="ctr"/>
        <c:lblOffset val="100"/>
        <c:noMultiLvlLbl val="0"/>
      </c:catAx>
      <c:valAx>
        <c:axId val="2111318152"/>
        <c:scaling>
          <c:orientation val="minMax"/>
        </c:scaling>
        <c:delete val="0"/>
        <c:axPos val="l"/>
        <c:majorGridlines/>
        <c:numFmt formatCode="&quot;$&quot;#,##0.0_);\(&quot;$&quot;#,##0.0\)" sourceLinked="1"/>
        <c:majorTickMark val="out"/>
        <c:minorTickMark val="none"/>
        <c:tickLblPos val="nextTo"/>
        <c:crossAx val="2111312056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544178817925537"/>
          <c:y val="0.647821699652408"/>
          <c:w val="0.326013246199384"/>
          <c:h val="0.163393452507626"/>
        </c:manualLayout>
      </c:layout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CalPERS</a:t>
            </a:r>
            <a:r>
              <a:rPr lang="en-US" sz="2800" dirty="0"/>
              <a:t> Rate FY</a:t>
            </a:r>
            <a:r>
              <a:rPr lang="en-US" sz="2800" baseline="0" dirty="0"/>
              <a:t> 2009 thru 2014</a:t>
            </a:r>
            <a:endParaRPr lang="en-US" sz="28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6013527155259"/>
          <c:y val="0.128973334854882"/>
          <c:w val="0.819669327540954"/>
          <c:h val="0.794239911724117"/>
        </c:manualLayout>
      </c:layout>
      <c:lineChart>
        <c:grouping val="standard"/>
        <c:varyColors val="0"/>
        <c:ser>
          <c:idx val="0"/>
          <c:order val="0"/>
          <c:tx>
            <c:strRef>
              <c:f>calpers!$B$3</c:f>
              <c:strCache>
                <c:ptCount val="1"/>
                <c:pt idx="0">
                  <c:v>CalPers Rate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calpers!$A$4:$A$9</c:f>
              <c:strCache>
                <c:ptCount val="6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</c:strCache>
            </c:strRef>
          </c:cat>
          <c:val>
            <c:numRef>
              <c:f>calpers!$B$4:$B$9</c:f>
              <c:numCache>
                <c:formatCode>0.00%</c:formatCode>
                <c:ptCount val="6"/>
                <c:pt idx="0">
                  <c:v>0.0943</c:v>
                </c:pt>
                <c:pt idx="1">
                  <c:v>0.0971</c:v>
                </c:pt>
                <c:pt idx="2">
                  <c:v>0.1071</c:v>
                </c:pt>
                <c:pt idx="3">
                  <c:v>0.10923</c:v>
                </c:pt>
                <c:pt idx="4">
                  <c:v>0.11417</c:v>
                </c:pt>
                <c:pt idx="5">
                  <c:v>0.11417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361960"/>
        <c:axId val="2111364968"/>
      </c:lineChart>
      <c:catAx>
        <c:axId val="2111361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364968"/>
        <c:crosses val="autoZero"/>
        <c:auto val="1"/>
        <c:lblAlgn val="ctr"/>
        <c:lblOffset val="100"/>
        <c:noMultiLvlLbl val="0"/>
      </c:catAx>
      <c:valAx>
        <c:axId val="211136496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361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POA CalPERS Rate FY</a:t>
            </a:r>
            <a:r>
              <a:rPr lang="en-US" baseline="0"/>
              <a:t> 2009 thru 2014</a:t>
            </a: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2639940440137"/>
          <c:y val="0.128973392216102"/>
          <c:w val="0.824520381968088"/>
          <c:h val="0.794239911724117"/>
        </c:manualLayout>
      </c:layout>
      <c:lineChart>
        <c:grouping val="standard"/>
        <c:varyColors val="0"/>
        <c:ser>
          <c:idx val="0"/>
          <c:order val="0"/>
          <c:tx>
            <c:strRef>
              <c:f>POA!$B$3</c:f>
              <c:strCache>
                <c:ptCount val="1"/>
                <c:pt idx="0">
                  <c:v>POA CalPERS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POA!$A$4:$A$9</c:f>
              <c:strCache>
                <c:ptCount val="6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</c:strCache>
            </c:strRef>
          </c:cat>
          <c:val>
            <c:numRef>
              <c:f>POA!$B$4:$B$9</c:f>
              <c:numCache>
                <c:formatCode>0.00%</c:formatCode>
                <c:ptCount val="6"/>
                <c:pt idx="0">
                  <c:v>0.27627</c:v>
                </c:pt>
                <c:pt idx="1">
                  <c:v>0.27106</c:v>
                </c:pt>
                <c:pt idx="2">
                  <c:v>0.28363</c:v>
                </c:pt>
                <c:pt idx="3">
                  <c:v>0.32956</c:v>
                </c:pt>
                <c:pt idx="4">
                  <c:v>0.36033</c:v>
                </c:pt>
                <c:pt idx="5">
                  <c:v>0.36033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421512"/>
        <c:axId val="2111424520"/>
      </c:lineChart>
      <c:catAx>
        <c:axId val="2111421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424520"/>
        <c:crosses val="autoZero"/>
        <c:auto val="1"/>
        <c:lblAlgn val="ctr"/>
        <c:lblOffset val="100"/>
        <c:noMultiLvlLbl val="0"/>
      </c:catAx>
      <c:valAx>
        <c:axId val="211142452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421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CalSTRS</a:t>
            </a:r>
            <a:r>
              <a:rPr lang="en-US" sz="2800" dirty="0"/>
              <a:t> Rate FY</a:t>
            </a:r>
            <a:r>
              <a:rPr lang="en-US" sz="2800" baseline="0" dirty="0"/>
              <a:t> 2009 thru 2014</a:t>
            </a:r>
            <a:endParaRPr lang="en-US" sz="28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6151650625087"/>
          <c:y val="0.128973392216102"/>
          <c:w val="0.831008657075906"/>
          <c:h val="0.794239911724117"/>
        </c:manualLayout>
      </c:layout>
      <c:lineChart>
        <c:grouping val="standard"/>
        <c:varyColors val="0"/>
        <c:ser>
          <c:idx val="0"/>
          <c:order val="0"/>
          <c:tx>
            <c:strRef>
              <c:f>STRS!$B$3</c:f>
              <c:strCache>
                <c:ptCount val="1"/>
                <c:pt idx="0">
                  <c:v>CalSTRS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STRS!$A$4:$A$9</c:f>
              <c:strCache>
                <c:ptCount val="6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</c:strCache>
            </c:strRef>
          </c:cat>
          <c:val>
            <c:numRef>
              <c:f>STRS!$B$4:$B$9</c:f>
              <c:numCache>
                <c:formatCode>0.00%</c:formatCode>
                <c:ptCount val="6"/>
                <c:pt idx="0">
                  <c:v>0.0825</c:v>
                </c:pt>
                <c:pt idx="1">
                  <c:v>0.0825</c:v>
                </c:pt>
                <c:pt idx="2">
                  <c:v>0.0825</c:v>
                </c:pt>
                <c:pt idx="3">
                  <c:v>0.0825</c:v>
                </c:pt>
                <c:pt idx="4">
                  <c:v>0.0825</c:v>
                </c:pt>
                <c:pt idx="5">
                  <c:v>0.0825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470888"/>
        <c:axId val="2111473896"/>
      </c:lineChart>
      <c:catAx>
        <c:axId val="2111470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473896"/>
        <c:crosses val="autoZero"/>
        <c:auto val="1"/>
        <c:lblAlgn val="ctr"/>
        <c:lblOffset val="100"/>
        <c:noMultiLvlLbl val="0"/>
      </c:catAx>
      <c:valAx>
        <c:axId val="211147389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1470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0.08504</cdr:x>
      <cdr:y>0.7505</cdr:y>
    </cdr:from>
    <cdr:to>
      <cdr:x>0.91642</cdr:x>
      <cdr:y>0.96806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7563" y="3581401"/>
          <a:ext cx="5646161" cy="1038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0.03105</cdr:x>
      <cdr:y>0.88795</cdr:y>
    </cdr:from>
    <cdr:to>
      <cdr:x>0.8534</cdr:x>
      <cdr:y>0.94218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5971" y="3949758"/>
          <a:ext cx="5984331" cy="2412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Total Debt Payment      $4,394,178             $4,433,778             $4,432,778           $4,431,378            $4,503,278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0.08504</cdr:x>
      <cdr:y>0.7505</cdr:y>
    </cdr:from>
    <cdr:to>
      <cdr:x>0.91642</cdr:x>
      <cdr:y>0.96806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7563" y="3581401"/>
          <a:ext cx="5646161" cy="1038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0.02778</cdr:x>
      <cdr:y>0.84507</cdr:y>
    </cdr:from>
    <cdr:to>
      <cdr:x>0.92593</cdr:x>
      <cdr:y>0.97183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8600" y="4572000"/>
          <a:ext cx="739140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baseline="0" dirty="0" smtClean="0">
              <a:solidFill>
                <a:schemeClr val="tx1"/>
              </a:solidFill>
            </a:rPr>
            <a:t>Amount </a:t>
          </a:r>
          <a:r>
            <a:rPr lang="en-US" sz="900" baseline="0" dirty="0">
              <a:solidFill>
                <a:schemeClr val="tx1"/>
              </a:solidFill>
            </a:rPr>
            <a:t>Set Aside for  Debt    </a:t>
          </a:r>
          <a:r>
            <a:rPr lang="en-US" sz="900" baseline="0" dirty="0" smtClean="0">
              <a:solidFill>
                <a:schemeClr val="tx1"/>
              </a:solidFill>
            </a:rPr>
            <a:t>$</a:t>
          </a:r>
          <a:r>
            <a:rPr lang="en-US" sz="900" baseline="0" dirty="0">
              <a:solidFill>
                <a:schemeClr val="tx1"/>
              </a:solidFill>
            </a:rPr>
            <a:t>987,006       </a:t>
          </a:r>
          <a:r>
            <a:rPr lang="en-US" sz="900" baseline="0" dirty="0" smtClean="0">
              <a:solidFill>
                <a:schemeClr val="tx1"/>
              </a:solidFill>
            </a:rPr>
            <a:t>$</a:t>
          </a:r>
          <a:r>
            <a:rPr lang="en-US" sz="900" baseline="0" dirty="0">
              <a:solidFill>
                <a:schemeClr val="tx1"/>
              </a:solidFill>
            </a:rPr>
            <a:t>1,123,643        </a:t>
          </a:r>
          <a:r>
            <a:rPr lang="en-US" sz="900" dirty="0" smtClean="0">
              <a:solidFill>
                <a:schemeClr val="tx1"/>
              </a:solidFill>
            </a:rPr>
            <a:t> </a:t>
          </a:r>
          <a:r>
            <a:rPr lang="en-US" sz="900" baseline="0" dirty="0" smtClean="0">
              <a:solidFill>
                <a:schemeClr val="tx1"/>
              </a:solidFill>
            </a:rPr>
            <a:t> </a:t>
          </a:r>
          <a:r>
            <a:rPr lang="en-US" sz="900" baseline="0" dirty="0">
              <a:solidFill>
                <a:schemeClr val="tx1"/>
              </a:solidFill>
            </a:rPr>
            <a:t>$1,317,300         </a:t>
          </a:r>
          <a:r>
            <a:rPr lang="en-US" sz="900" baseline="0" dirty="0" smtClean="0">
              <a:solidFill>
                <a:schemeClr val="tx1"/>
              </a:solidFill>
            </a:rPr>
            <a:t>$</a:t>
          </a:r>
          <a:r>
            <a:rPr lang="en-US" sz="900" baseline="0" dirty="0">
              <a:solidFill>
                <a:schemeClr val="tx1"/>
              </a:solidFill>
            </a:rPr>
            <a:t>1,517,300         </a:t>
          </a:r>
          <a:r>
            <a:rPr lang="en-US" sz="900" baseline="0" dirty="0" smtClean="0">
              <a:solidFill>
                <a:schemeClr val="tx1"/>
              </a:solidFill>
            </a:rPr>
            <a:t> </a:t>
          </a:r>
          <a:r>
            <a:rPr lang="en-US" sz="900" baseline="0" dirty="0">
              <a:solidFill>
                <a:schemeClr val="tx1"/>
              </a:solidFill>
            </a:rPr>
            <a:t>$1,617,300           </a:t>
          </a:r>
          <a:r>
            <a:rPr lang="en-US" sz="900" baseline="0" dirty="0" smtClean="0">
              <a:solidFill>
                <a:schemeClr val="tx1"/>
              </a:solidFill>
            </a:rPr>
            <a:t>$</a:t>
          </a:r>
          <a:r>
            <a:rPr lang="en-US" sz="900" baseline="0" dirty="0">
              <a:solidFill>
                <a:schemeClr val="tx1"/>
              </a:solidFill>
            </a:rPr>
            <a:t>867,300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Total Debt Payment            </a:t>
          </a:r>
          <a:r>
            <a:rPr lang="en-US" sz="9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</a:t>
          </a:r>
          <a:r>
            <a:rPr lang="en-US" sz="9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sng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$987,006</a:t>
          </a:r>
          <a:r>
            <a:rPr lang="en-US" sz="9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     </a:t>
          </a:r>
          <a:r>
            <a:rPr lang="en-US" sz="900" u="sng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</a:t>
          </a:r>
          <a:r>
            <a:rPr lang="en-US" sz="900" u="sng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1,073,643</a:t>
          </a:r>
          <a:r>
            <a:rPr lang="en-US" sz="9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        </a:t>
          </a:r>
          <a:r>
            <a:rPr lang="en-US" sz="900" u="sng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</a:t>
          </a:r>
          <a:r>
            <a:rPr lang="en-US" sz="900" u="sng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1,126,443</a:t>
          </a:r>
          <a:r>
            <a:rPr lang="en-US" sz="9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      </a:t>
          </a:r>
          <a:r>
            <a:rPr lang="en-US" sz="9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sng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$1,135,943</a:t>
          </a:r>
          <a:r>
            <a:rPr lang="en-US" sz="9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         </a:t>
          </a:r>
          <a:r>
            <a:rPr lang="en-US" sz="900" u="sng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</a:t>
          </a:r>
          <a:r>
            <a:rPr lang="en-US" sz="900" u="sng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999,743</a:t>
          </a:r>
          <a:r>
            <a:rPr lang="en-US" sz="9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           </a:t>
          </a:r>
          <a:r>
            <a:rPr lang="en-US" sz="900" u="sng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$797,918</a:t>
          </a:r>
          <a:endParaRPr lang="en-US" sz="900" u="none" baseline="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For Future Debt                 </a:t>
          </a:r>
          <a:r>
            <a:rPr lang="en-US" sz="900" u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</a:t>
          </a: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       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0       </a:t>
          </a:r>
          <a:r>
            <a:rPr lang="en-US" sz="900" u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$    </a:t>
          </a: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50,000          </a:t>
          </a:r>
          <a:r>
            <a:rPr lang="en-US" sz="900" u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$  190,857           $ </a:t>
          </a: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381,357         </a:t>
          </a:r>
          <a:r>
            <a:rPr lang="en-US" sz="900" u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 $</a:t>
          </a:r>
          <a:r>
            <a:rPr lang="en-US" sz="900" u="none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617,557           </a:t>
          </a:r>
          <a:r>
            <a:rPr lang="en-US" sz="900" u="none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900" u="none" baseline="0" dirty="0">
              <a:solidFill>
                <a:schemeClr val="tx1"/>
              </a:solidFill>
              <a:effectLst/>
            </a:rPr>
            <a:t>$  69,382  </a:t>
          </a:r>
          <a:endParaRPr lang="en-US" sz="900" u="sng" dirty="0">
            <a:solidFill>
              <a:schemeClr val="tx1"/>
            </a:solidFill>
            <a:effectLst/>
          </a:endParaRPr>
        </a:p>
        <a:p xmlns:a="http://schemas.openxmlformats.org/drawingml/2006/main">
          <a:endParaRPr lang="en-US" sz="900" dirty="0"/>
        </a:p>
      </cdr:txBody>
    </cdr:sp>
  </cdr:relSizeAnchor>
  <cdr:relSizeAnchor xmlns:cdr="http://schemas.openxmlformats.org/drawingml/2006/chartDrawing">
    <cdr:from>
      <cdr:x>0.27602</cdr:x>
      <cdr:y>0.59529</cdr:y>
    </cdr:from>
    <cdr:to>
      <cdr:x>0.37544</cdr:x>
      <cdr:y>0.65739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47902" y="2647950"/>
          <a:ext cx="809626" cy="276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$627,150</a:t>
          </a:r>
        </a:p>
      </cdr:txBody>
    </cdr:sp>
  </cdr:relSizeAnchor>
  <cdr:relSizeAnchor xmlns:cdr="http://schemas.openxmlformats.org/drawingml/2006/chartDrawing">
    <cdr:from>
      <cdr:x>0.37963</cdr:x>
      <cdr:y>0.61972</cdr:y>
    </cdr:from>
    <cdr:to>
      <cdr:x>0.47905</cdr:x>
      <cdr:y>0.67325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24200" y="3352800"/>
          <a:ext cx="818187" cy="289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$850,000</a:t>
          </a:r>
        </a:p>
      </cdr:txBody>
    </cdr:sp>
  </cdr:relSizeAnchor>
  <cdr:relSizeAnchor xmlns:cdr="http://schemas.openxmlformats.org/drawingml/2006/chartDrawing">
    <cdr:from>
      <cdr:x>0.49074</cdr:x>
      <cdr:y>0.6338</cdr:y>
    </cdr:from>
    <cdr:to>
      <cdr:x>0.58313</cdr:x>
      <cdr:y>0.68091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38600" y="3429000"/>
          <a:ext cx="760333" cy="254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$850,000</a:t>
          </a:r>
        </a:p>
      </cdr:txBody>
    </cdr:sp>
  </cdr:relSizeAnchor>
  <cdr:relSizeAnchor xmlns:cdr="http://schemas.openxmlformats.org/drawingml/2006/chartDrawing">
    <cdr:from>
      <cdr:x>0.59649</cdr:x>
      <cdr:y>0.57816</cdr:y>
    </cdr:from>
    <cdr:to>
      <cdr:x>0.69123</cdr:x>
      <cdr:y>0.63383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857752" y="2571750"/>
          <a:ext cx="7715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$850,000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0.17593</cdr:x>
      <cdr:y>0.68919</cdr:y>
    </cdr:from>
    <cdr:to>
      <cdr:x>0.43519</cdr:x>
      <cdr:y>0.7455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3886200"/>
          <a:ext cx="2133600" cy="31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</a:rPr>
            <a:t>Dollars are in the millions</a:t>
          </a:r>
        </a:p>
      </cdr:txBody>
    </cdr:sp>
  </cdr:relSizeAnchor>
  <cdr:relSizeAnchor xmlns:cdr="http://schemas.openxmlformats.org/drawingml/2006/chartDrawing">
    <cdr:from>
      <cdr:x>0.1085</cdr:x>
      <cdr:y>0.75449</cdr:y>
    </cdr:from>
    <cdr:to>
      <cdr:x>0.91496</cdr:x>
      <cdr:y>0.92814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4852" y="3600451"/>
          <a:ext cx="5238750" cy="828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0.08333</cdr:x>
      <cdr:y>0.7973</cdr:y>
    </cdr:from>
    <cdr:to>
      <cdr:x>0.91471</cdr:x>
      <cdr:y>0.99274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85800" y="4495800"/>
          <a:ext cx="6841925" cy="1102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dirty="0">
              <a:solidFill>
                <a:schemeClr val="tx1"/>
              </a:solidFill>
            </a:rPr>
            <a:t>The actual contribution includes amount paid for retiree benefits and the </a:t>
          </a:r>
          <a:r>
            <a:rPr lang="en-US" sz="1300" dirty="0" smtClean="0">
              <a:solidFill>
                <a:schemeClr val="tx1"/>
              </a:solidFill>
            </a:rPr>
            <a:t>contribution</a:t>
          </a:r>
          <a:r>
            <a:rPr lang="en-US" sz="1300" baseline="0" dirty="0" smtClean="0">
              <a:solidFill>
                <a:schemeClr val="tx1"/>
              </a:solidFill>
            </a:rPr>
            <a:t> </a:t>
          </a:r>
          <a:r>
            <a:rPr lang="en-US" sz="1300" baseline="0" dirty="0">
              <a:solidFill>
                <a:schemeClr val="tx1"/>
              </a:solidFill>
            </a:rPr>
            <a:t>amount to the OPEB Trust Fund.  The District has a net OPEB asset of $33.7 million as of June 30, 2012.  The District is estimating the net asset for 2012-13 to be approximately $35.5 million, assuming that the ARC will remain the same.  If the ARC is decreased, the net OPEB asset can potentially increase  beyond the current level.</a:t>
          </a:r>
          <a:endParaRPr lang="en-US" sz="13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E3900-BB2F-45EC-A3D9-FD160A55F06A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D093F-35B6-4BA1-807E-816A539C99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DE2CECA-FB60-46F0-93B8-3D0846804876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293863D-539C-4706-8117-4764F30EE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DISTRICT LIABILITIES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Prepared by:</a:t>
            </a:r>
          </a:p>
          <a:p>
            <a:r>
              <a:rPr lang="en-US" dirty="0" smtClean="0"/>
              <a:t>Ed Maduli</a:t>
            </a:r>
          </a:p>
          <a:p>
            <a:r>
              <a:rPr lang="en-US" smtClean="0"/>
              <a:t>June 4,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26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Banked </a:t>
            </a:r>
            <a:r>
              <a:rPr lang="en-US" dirty="0"/>
              <a:t>Leave</a:t>
            </a:r>
          </a:p>
          <a:p>
            <a:pPr lvl="0"/>
            <a:r>
              <a:rPr lang="en-US" dirty="0"/>
              <a:t>Vacations</a:t>
            </a:r>
          </a:p>
          <a:p>
            <a:pPr lvl="0"/>
            <a:r>
              <a:rPr lang="en-US" dirty="0"/>
              <a:t>Lease Revenue Bonds</a:t>
            </a:r>
          </a:p>
          <a:p>
            <a:pPr lvl="0"/>
            <a:r>
              <a:rPr lang="en-US" dirty="0"/>
              <a:t>OPEB</a:t>
            </a:r>
          </a:p>
          <a:p>
            <a:pPr lvl="0"/>
            <a:r>
              <a:rPr lang="en-US" dirty="0" err="1"/>
              <a:t>CalPERS</a:t>
            </a:r>
            <a:endParaRPr lang="en-US" dirty="0"/>
          </a:p>
          <a:p>
            <a:pPr lvl="0"/>
            <a:r>
              <a:rPr lang="en-US" dirty="0" err="1"/>
              <a:t>CalSTRS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8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BANKED LEAVE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ACE Bargaining </a:t>
            </a:r>
            <a:r>
              <a:rPr lang="en-US" dirty="0" smtClean="0"/>
              <a:t>Agreement, Article 38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en-US" dirty="0" smtClean="0"/>
              <a:t>	“Banked load leave is leave which is earned and results from an accumulation of overload, summer and/or winter-session assignments which the member has chosen to ‘bank’ rather than receive payment.”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7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BANKED LEAVE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Rates are accrued as follows:</a:t>
            </a:r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710466"/>
              </p:ext>
            </p:extLst>
          </p:nvPr>
        </p:nvGraphicFramePr>
        <p:xfrm>
          <a:off x="609600" y="2362200"/>
          <a:ext cx="7924800" cy="277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6242"/>
                <a:gridCol w="4158558"/>
              </a:tblGrid>
              <a:tr h="380999">
                <a:tc>
                  <a:txBody>
                    <a:bodyPr/>
                    <a:lstStyle/>
                    <a:p>
                      <a:r>
                        <a:rPr lang="en-US" dirty="0" smtClean="0"/>
                        <a:t>Banked Load Limit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Basis of Accrual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 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Prevailing part-time faculty rate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Full-time faculty rate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&gt;1.0 but &lt;2.0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First 1.0 at full-time faculty rate, excess at part-time faculty rate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Full-time faculty rate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&gt; 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First 2.0 at full-time faculty rate, excess at part-time faculty rate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73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4583962"/>
              </p:ext>
            </p:extLst>
          </p:nvPr>
        </p:nvGraphicFramePr>
        <p:xfrm>
          <a:off x="838200" y="609600"/>
          <a:ext cx="7391400" cy="551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243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171622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Earned</a:t>
                      </a:r>
                      <a:r>
                        <a:rPr lang="en-US" baseline="0" dirty="0" smtClean="0"/>
                        <a:t> Monthly (HRS)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Carryover</a:t>
                      </a:r>
                      <a:r>
                        <a:rPr lang="en-US" baseline="0" dirty="0" smtClean="0"/>
                        <a:t> (HRS)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MANAGERS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1-5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5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CONFIDENTIALS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1-10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10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TEAMSTERS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1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16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VACATIONS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WVMCEA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98127"/>
              </p:ext>
            </p:extLst>
          </p:nvPr>
        </p:nvGraphicFramePr>
        <p:xfrm>
          <a:off x="533400" y="2286000"/>
          <a:ext cx="7696200" cy="3124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of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Earned</a:t>
                      </a:r>
                      <a:r>
                        <a:rPr lang="en-US" baseline="0" dirty="0" smtClean="0"/>
                        <a:t> Monthly (HRS)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Carryover (HRS)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1-3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4-6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9.375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225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7-8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9-10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10.625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255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270</a:t>
                      </a:r>
                      <a:endParaRPr lang="en-US" dirty="0"/>
                    </a:p>
                  </a:txBody>
                  <a:tcPr/>
                </a:tc>
              </a:tr>
              <a:tr h="44631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12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13.750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321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VACATIONS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POA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						   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449795"/>
              </p:ext>
            </p:extLst>
          </p:nvPr>
        </p:nvGraphicFramePr>
        <p:xfrm>
          <a:off x="533400" y="2286000"/>
          <a:ext cx="7924800" cy="289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641600"/>
                <a:gridCol w="2641600"/>
              </a:tblGrid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Years of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Earned Monthly (HRS)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Carryover (HRS) 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1-4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6.667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160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5-6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240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7-8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10.667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256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9-10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11.333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272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12.000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288</a:t>
                      </a:r>
                    </a:p>
                  </a:txBody>
                  <a:tcPr/>
                </a:tc>
              </a:tr>
              <a:tr h="4136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&gt;12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13.333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320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49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128769"/>
              </p:ext>
            </p:extLst>
          </p:nvPr>
        </p:nvGraphicFramePr>
        <p:xfrm>
          <a:off x="838200" y="304800"/>
          <a:ext cx="7543800" cy="56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9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REVENUE BONDS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2009 LRB issued for $55,000,000 to fund State capital outlay projects and $1,120,000 for West Valley Student Center.</a:t>
            </a:r>
          </a:p>
          <a:p>
            <a:pPr lvl="1"/>
            <a:r>
              <a:rPr lang="en-US" dirty="0" smtClean="0"/>
              <a:t>Debt is paid for from general fund and federal subsidy under the Build America Bond program.</a:t>
            </a:r>
          </a:p>
          <a:p>
            <a:pPr lvl="1"/>
            <a:r>
              <a:rPr lang="en-US" dirty="0" smtClean="0"/>
              <a:t>The Student Center portion is paid for from Student </a:t>
            </a:r>
            <a:r>
              <a:rPr lang="en-US" dirty="0"/>
              <a:t>C</a:t>
            </a:r>
            <a:r>
              <a:rPr lang="en-US" dirty="0" smtClean="0"/>
              <a:t>enter fees.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5303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141843"/>
              </p:ext>
            </p:extLst>
          </p:nvPr>
        </p:nvGraphicFramePr>
        <p:xfrm>
          <a:off x="609600" y="685800"/>
          <a:ext cx="7924799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1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LEASE REVENUE BONDS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/>
              <a:t>2011 LRB issued for $9,905,000 to fund solar projects for both campuses.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Debt is paid for from federal subsidy under the Clean Renewable Energy Bond, utilities savings, and local rebates.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81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08153056"/>
              </p:ext>
            </p:extLst>
          </p:nvPr>
        </p:nvGraphicFramePr>
        <p:xfrm>
          <a:off x="533400" y="5334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512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of June 30, 2012, there are 519 retirees and 117 eligible active employees.</a:t>
            </a:r>
          </a:p>
          <a:p>
            <a:r>
              <a:rPr lang="en-US" dirty="0" smtClean="0"/>
              <a:t>Employees hired after January 1, 1994, are not eligible for medical benefits after retirement.</a:t>
            </a:r>
          </a:p>
          <a:p>
            <a:r>
              <a:rPr lang="en-US" dirty="0" smtClean="0"/>
              <a:t>Actuarial Accrued Liability was reduced from $124,279,282 in  2006 to $88,514,298 in 2011.</a:t>
            </a:r>
          </a:p>
          <a:p>
            <a:r>
              <a:rPr lang="en-US" dirty="0" smtClean="0"/>
              <a:t>An updated actuarial study of retiree health liabilities is scheduled for 2013.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CalPERS</a:t>
            </a:r>
            <a:r>
              <a:rPr lang="en-US" dirty="0" smtClean="0"/>
              <a:t> OPEB Trust Fund balance is $32,614,144 (March 30, 2013).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45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80263086"/>
              </p:ext>
            </p:extLst>
          </p:nvPr>
        </p:nvGraphicFramePr>
        <p:xfrm>
          <a:off x="381000" y="533400"/>
          <a:ext cx="8229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908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CalPERS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Retirement Benefit </a:t>
            </a:r>
            <a:r>
              <a:rPr lang="en-US" dirty="0" smtClean="0"/>
              <a:t>Calculation</a:t>
            </a:r>
          </a:p>
          <a:p>
            <a:pPr lvl="1"/>
            <a:r>
              <a:rPr lang="en-US" dirty="0" smtClean="0"/>
              <a:t>Service </a:t>
            </a:r>
            <a:r>
              <a:rPr lang="en-US" dirty="0"/>
              <a:t>Credit (Years) x Benefit Factor (% per year) x Final Compensation (Monthly $)  = Basic Pension</a:t>
            </a:r>
          </a:p>
          <a:p>
            <a:pPr lvl="0"/>
            <a:r>
              <a:rPr lang="en-US" dirty="0"/>
              <a:t>Service Credit</a:t>
            </a:r>
          </a:p>
          <a:p>
            <a:pPr lvl="1"/>
            <a:r>
              <a:rPr lang="en-US" dirty="0"/>
              <a:t>Total years of service </a:t>
            </a:r>
          </a:p>
          <a:p>
            <a:pPr lvl="0"/>
            <a:r>
              <a:rPr lang="en-US" dirty="0"/>
              <a:t>Benefit Factor</a:t>
            </a:r>
          </a:p>
          <a:p>
            <a:pPr lvl="1"/>
            <a:r>
              <a:rPr lang="en-US" dirty="0"/>
              <a:t>% of final compensation for each year of service credit, based on age at retirement</a:t>
            </a:r>
          </a:p>
          <a:p>
            <a:pPr lvl="1"/>
            <a:r>
              <a:rPr lang="en-US" dirty="0"/>
              <a:t>2% at age 55</a:t>
            </a:r>
          </a:p>
          <a:p>
            <a:pPr lvl="1"/>
            <a:r>
              <a:rPr lang="en-US" dirty="0"/>
              <a:t>2.5% at age 63</a:t>
            </a:r>
          </a:p>
          <a:p>
            <a:pPr lvl="0"/>
            <a:r>
              <a:rPr lang="en-US" dirty="0"/>
              <a:t>Final Compensation</a:t>
            </a:r>
          </a:p>
          <a:p>
            <a:pPr lvl="1"/>
            <a:r>
              <a:rPr lang="en-US" dirty="0"/>
              <a:t>Average of highest monthly pay rate</a:t>
            </a:r>
          </a:p>
          <a:p>
            <a:pPr lvl="0"/>
            <a:r>
              <a:rPr lang="en-US" dirty="0" smtClean="0"/>
              <a:t>Contribution for FY 12/13</a:t>
            </a:r>
            <a:endParaRPr lang="en-US" dirty="0"/>
          </a:p>
          <a:p>
            <a:pPr lvl="1"/>
            <a:r>
              <a:rPr lang="en-US" dirty="0"/>
              <a:t>Employee: </a:t>
            </a:r>
            <a:r>
              <a:rPr lang="en-US" dirty="0" smtClean="0"/>
              <a:t>7.0% (9.0% for Public Safety Officers)</a:t>
            </a:r>
            <a:endParaRPr lang="en-US" dirty="0"/>
          </a:p>
          <a:p>
            <a:pPr lvl="1"/>
            <a:r>
              <a:rPr lang="en-US" dirty="0" smtClean="0"/>
              <a:t>Employer: 11.42% (</a:t>
            </a:r>
            <a:r>
              <a:rPr lang="en-US" dirty="0"/>
              <a:t>36.03% for Public Safety </a:t>
            </a:r>
            <a:r>
              <a:rPr lang="en-US" dirty="0" smtClean="0"/>
              <a:t>Officers)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1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5384400"/>
              </p:ext>
            </p:extLst>
          </p:nvPr>
        </p:nvGraphicFramePr>
        <p:xfrm>
          <a:off x="533400" y="685800"/>
          <a:ext cx="7924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969950"/>
              </p:ext>
            </p:extLst>
          </p:nvPr>
        </p:nvGraphicFramePr>
        <p:xfrm>
          <a:off x="457202" y="5867400"/>
          <a:ext cx="7708901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8315"/>
                <a:gridCol w="1175310"/>
                <a:gridCol w="1056358"/>
                <a:gridCol w="1056358"/>
                <a:gridCol w="1056358"/>
                <a:gridCol w="1131812"/>
                <a:gridCol w="1144390"/>
              </a:tblGrid>
              <a:tr h="2686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Total District Cost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2,194,381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2,142,624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baseline="0" dirty="0" smtClean="0">
                          <a:effectLst/>
                        </a:rPr>
                        <a:t>                                                 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2,326,918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2,419,274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 2,475,482 (est)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2,608,006 (</a:t>
                      </a:r>
                      <a:r>
                        <a:rPr lang="en-US" sz="1100" u="none" strike="noStrike" dirty="0" err="1">
                          <a:effectLst/>
                        </a:rPr>
                        <a:t>est</a:t>
                      </a:r>
                      <a:r>
                        <a:rPr lang="en-US" sz="1100" u="none" strike="noStrike" dirty="0">
                          <a:effectLst/>
                        </a:rPr>
                        <a:t>)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881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1601"/>
              </p:ext>
            </p:extLst>
          </p:nvPr>
        </p:nvGraphicFramePr>
        <p:xfrm>
          <a:off x="457200" y="5410200"/>
          <a:ext cx="8229600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9922"/>
                <a:gridCol w="1168478"/>
                <a:gridCol w="997861"/>
                <a:gridCol w="1211939"/>
                <a:gridCol w="1143000"/>
                <a:gridCol w="1066800"/>
                <a:gridCol w="1371600"/>
              </a:tblGrid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Total District Cost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                  182,323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                     </a:t>
                      </a:r>
                      <a:r>
                        <a:rPr lang="en-US" sz="1100" u="none" strike="noStrike" smtClean="0">
                          <a:effectLst/>
                        </a:rPr>
                        <a:t> 159,612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151,907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191,201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   </a:t>
                      </a:r>
                      <a:r>
                        <a:rPr lang="en-US" sz="1100" u="none" strike="noStrike" dirty="0">
                          <a:effectLst/>
                        </a:rPr>
                        <a:t>245,154 (</a:t>
                      </a:r>
                      <a:r>
                        <a:rPr lang="en-US" sz="1100" u="none" strike="noStrike" dirty="0" err="1">
                          <a:effectLst/>
                        </a:rPr>
                        <a:t>est</a:t>
                      </a:r>
                      <a:r>
                        <a:rPr lang="en-US" sz="1100" u="none" strike="noStrike" dirty="0">
                          <a:effectLst/>
                        </a:rPr>
                        <a:t>)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253,796 </a:t>
                      </a:r>
                      <a:r>
                        <a:rPr lang="en-US" sz="1100" u="none" strike="noStrike" dirty="0">
                          <a:effectLst/>
                        </a:rPr>
                        <a:t>(</a:t>
                      </a:r>
                      <a:r>
                        <a:rPr lang="en-US" sz="1100" u="none" strike="noStrike" dirty="0" err="1">
                          <a:effectLst/>
                        </a:rPr>
                        <a:t>est</a:t>
                      </a:r>
                      <a:r>
                        <a:rPr lang="en-US" sz="1100" u="none" strike="noStrike" dirty="0">
                          <a:effectLst/>
                        </a:rPr>
                        <a:t>)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513546"/>
              </p:ext>
            </p:extLst>
          </p:nvPr>
        </p:nvGraphicFramePr>
        <p:xfrm>
          <a:off x="381000" y="609600"/>
          <a:ext cx="8220075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5402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CalSTRS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 340 , the California Public Employees Pension Reform Act of 2013 created two benefit structures for </a:t>
            </a:r>
            <a:r>
              <a:rPr lang="en-US" dirty="0" err="1" smtClean="0"/>
              <a:t>CalSTRS</a:t>
            </a:r>
            <a:endParaRPr lang="en-US" dirty="0" smtClean="0"/>
          </a:p>
          <a:p>
            <a:pPr lvl="1"/>
            <a:r>
              <a:rPr lang="en-US" dirty="0"/>
              <a:t>Members hired on or before December 31, 2012, are under </a:t>
            </a:r>
            <a:r>
              <a:rPr lang="en-US" dirty="0" err="1"/>
              <a:t>CalSTRS</a:t>
            </a:r>
            <a:r>
              <a:rPr lang="en-US" dirty="0"/>
              <a:t> 2% at 60</a:t>
            </a:r>
          </a:p>
          <a:p>
            <a:pPr lvl="1"/>
            <a:r>
              <a:rPr lang="en-US" dirty="0"/>
              <a:t>Members hired on or after January 1, 2013, are under </a:t>
            </a:r>
            <a:r>
              <a:rPr lang="en-US" dirty="0" err="1"/>
              <a:t>CalSTRS</a:t>
            </a:r>
            <a:r>
              <a:rPr lang="en-US" dirty="0"/>
              <a:t> 2% at </a:t>
            </a:r>
            <a:r>
              <a:rPr lang="en-US" dirty="0" smtClean="0"/>
              <a:t>62</a:t>
            </a:r>
          </a:p>
          <a:p>
            <a:r>
              <a:rPr lang="en-US" dirty="0"/>
              <a:t>Retirement Benefit </a:t>
            </a:r>
            <a:r>
              <a:rPr lang="en-US" dirty="0" smtClean="0"/>
              <a:t>Calculation</a:t>
            </a:r>
          </a:p>
          <a:p>
            <a:pPr lvl="1"/>
            <a:r>
              <a:rPr lang="en-US" dirty="0" smtClean="0"/>
              <a:t>service </a:t>
            </a:r>
            <a:r>
              <a:rPr lang="en-US" dirty="0"/>
              <a:t>credit x age factor x final compensation = retirement </a:t>
            </a:r>
            <a:r>
              <a:rPr lang="en-US" dirty="0" smtClean="0"/>
              <a:t>benefit</a:t>
            </a:r>
          </a:p>
          <a:p>
            <a:r>
              <a:rPr lang="en-US" dirty="0" smtClean="0"/>
              <a:t>Contribution for FY 12/13</a:t>
            </a:r>
          </a:p>
          <a:p>
            <a:pPr lvl="1"/>
            <a:r>
              <a:rPr lang="en-US" dirty="0" smtClean="0"/>
              <a:t>Employee: 8.0%</a:t>
            </a:r>
            <a:endParaRPr lang="en-US" dirty="0"/>
          </a:p>
          <a:p>
            <a:pPr lvl="1"/>
            <a:r>
              <a:rPr lang="en-US" smtClean="0"/>
              <a:t>Employer: 8.25%</a:t>
            </a:r>
          </a:p>
        </p:txBody>
      </p:sp>
    </p:spTree>
    <p:extLst>
      <p:ext uri="{BB962C8B-B14F-4D97-AF65-F5344CB8AC3E}">
        <p14:creationId xmlns:p14="http://schemas.microsoft.com/office/powerpoint/2010/main" val="1405150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92577954"/>
              </p:ext>
            </p:extLst>
          </p:nvPr>
        </p:nvGraphicFramePr>
        <p:xfrm>
          <a:off x="381000" y="381000"/>
          <a:ext cx="8229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469744"/>
              </p:ext>
            </p:extLst>
          </p:nvPr>
        </p:nvGraphicFramePr>
        <p:xfrm>
          <a:off x="381000" y="5715000"/>
          <a:ext cx="8356601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8182"/>
                <a:gridCol w="1274379"/>
                <a:gridCol w="1141988"/>
                <a:gridCol w="1132672"/>
                <a:gridCol w="1132672"/>
                <a:gridCol w="1132672"/>
                <a:gridCol w="1334036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Total District Cost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3,323,922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baseline="0" dirty="0" smtClean="0">
                          <a:effectLst/>
                        </a:rPr>
                        <a:t>  </a:t>
                      </a:r>
                      <a:r>
                        <a:rPr lang="en-US" sz="1100" u="none" strike="noStrike" dirty="0" smtClean="0">
                          <a:effectLst/>
                        </a:rPr>
                        <a:t>3,020,888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   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3,008,578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2,996,818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3,538,590(</a:t>
                      </a:r>
                      <a:r>
                        <a:rPr lang="en-US" sz="1100" u="none" strike="noStrike" dirty="0" err="1">
                          <a:effectLst/>
                        </a:rPr>
                        <a:t>est</a:t>
                      </a:r>
                      <a:r>
                        <a:rPr lang="en-US" sz="1100" u="none" strike="noStrike" dirty="0">
                          <a:effectLst/>
                        </a:rPr>
                        <a:t>)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3,611,679 </a:t>
                      </a:r>
                      <a:r>
                        <a:rPr lang="en-US" sz="1100" u="none" strike="noStrike" dirty="0">
                          <a:effectLst/>
                        </a:rPr>
                        <a:t>(</a:t>
                      </a:r>
                      <a:r>
                        <a:rPr lang="en-US" sz="1100" u="none" strike="noStrike" dirty="0" err="1">
                          <a:effectLst/>
                        </a:rPr>
                        <a:t>est</a:t>
                      </a:r>
                      <a:r>
                        <a:rPr lang="en-US" sz="1100" u="none" strike="noStrike" dirty="0">
                          <a:effectLst/>
                        </a:rPr>
                        <a:t>)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47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365</TotalTime>
  <Words>954</Words>
  <Application>Microsoft Macintosh PowerPoint</Application>
  <PresentationFormat>On-screen Show (4:3)</PresentationFormat>
  <Paragraphs>210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Thatch</vt:lpstr>
      <vt:lpstr>DISTRICT LIABILITIES</vt:lpstr>
      <vt:lpstr>TOPICS</vt:lpstr>
      <vt:lpstr>BANKED LEAVE</vt:lpstr>
      <vt:lpstr>BANKED LEAVE</vt:lpstr>
      <vt:lpstr>PowerPoint Presentation</vt:lpstr>
      <vt:lpstr>VACATIONS</vt:lpstr>
      <vt:lpstr>VACATIONS (continued)</vt:lpstr>
      <vt:lpstr>VACATIONS (continued)</vt:lpstr>
      <vt:lpstr>PowerPoint Presentation</vt:lpstr>
      <vt:lpstr>LEASE REVENUE BONDS</vt:lpstr>
      <vt:lpstr>PowerPoint Presentation</vt:lpstr>
      <vt:lpstr>LEASE REVENUE BONDS</vt:lpstr>
      <vt:lpstr>PowerPoint Presentation</vt:lpstr>
      <vt:lpstr>OPEB</vt:lpstr>
      <vt:lpstr>PowerPoint Presentation</vt:lpstr>
      <vt:lpstr>CalPERS</vt:lpstr>
      <vt:lpstr>PowerPoint Presentation</vt:lpstr>
      <vt:lpstr>PowerPoint Presentation</vt:lpstr>
      <vt:lpstr>CalSTRS</vt:lpstr>
      <vt:lpstr>PowerPoint Presentation</vt:lpstr>
    </vt:vector>
  </TitlesOfParts>
  <Company>wvmccd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 LIABILITIES</dc:title>
  <dc:creator>is support</dc:creator>
  <cp:lastModifiedBy>J Patrick Fenton</cp:lastModifiedBy>
  <cp:revision>46</cp:revision>
  <dcterms:created xsi:type="dcterms:W3CDTF">2013-05-28T16:10:39Z</dcterms:created>
  <dcterms:modified xsi:type="dcterms:W3CDTF">2013-07-26T17:39:28Z</dcterms:modified>
</cp:coreProperties>
</file>